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179" autoAdjust="0"/>
  </p:normalViewPr>
  <p:slideViewPr>
    <p:cSldViewPr snapToGrid="0">
      <p:cViewPr varScale="1">
        <p:scale>
          <a:sx n="85" d="100"/>
          <a:sy n="85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2"/>
          <p:cNvSpPr>
            <a:spLocks noGrp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39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8501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4187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154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 smtClean="0">
                <a:solidFill>
                  <a:schemeClr val="tx1"/>
                </a:solidFill>
                <a:effectLst/>
              </a:rPr>
              <a:t>“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 smtClean="0">
                <a:solidFill>
                  <a:schemeClr val="tx1"/>
                </a:solidFill>
                <a:effectLst/>
              </a:rPr>
              <a:t>”</a:t>
            </a:r>
            <a:endParaRPr lang="en-US" sz="8000" dirty="0">
              <a:solidFill>
                <a:schemeClr val="tx1"/>
              </a:solidFill>
              <a:effectLst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5354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 b="0" cap="all" dirty="0" smtClean="0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Trebuchet MS"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3562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b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11/10/2012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/>
              <a:pPr/>
              <a:t>‹#›</a:t>
            </a:fld>
            <a:endParaRPr lang="en-US"/>
          </a:p>
        </p:txBody>
      </p:sp>
      <p:sp>
        <p:nvSpPr>
          <p:cNvPr id="14" name="Picture Placeholder 2"/>
          <p:cNvSpPr>
            <a:spLocks noGrp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1276012" y="2963333"/>
            <a:ext cx="912814" cy="91281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206969" y="3190344"/>
            <a:ext cx="2981857" cy="298185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10292292" y="3285067"/>
            <a:ext cx="1896534" cy="1896533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0443103" y="3131080"/>
            <a:ext cx="1745722" cy="174572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0918826" y="3683001"/>
            <a:ext cx="1270001" cy="1269999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6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Trebuchet M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857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r" defTabSz="457200" rtl="1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70000"/>
        <a:buFont typeface="Lucida Grande"/>
        <a:buChar char="►"/>
        <a:defRPr sz="12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40925" y="1149532"/>
            <a:ext cx="4898571" cy="125403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/>
              <a:t>SEMANTICS</a:t>
            </a:r>
            <a:endParaRPr lang="ar-IQ" sz="6000" b="1" dirty="0"/>
          </a:p>
        </p:txBody>
      </p:sp>
      <p:pic>
        <p:nvPicPr>
          <p:cNvPr id="1032" name="Picture 8" descr="http://i203.photobucket.com/albums/aa246/jls051085/th_wor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449" y="0"/>
            <a:ext cx="3880848" cy="329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i100.photobucket.com/albums/m14/ldpj23/th_wor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028" y="2756263"/>
            <a:ext cx="6178731" cy="41017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2746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548640"/>
            <a:ext cx="10876417" cy="581297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                    pen    man      girl    horse    boy</a:t>
            </a:r>
            <a:br>
              <a:rPr lang="en-US" cap="none" dirty="0" smtClean="0"/>
            </a:br>
            <a:r>
              <a:rPr lang="en-US" cap="none" dirty="0"/>
              <a:t> </a:t>
            </a:r>
            <a:r>
              <a:rPr lang="en-US" cap="none" dirty="0" smtClean="0"/>
              <a:t>                   -----------------------------------------------</a:t>
            </a:r>
            <a:br>
              <a:rPr lang="en-US" cap="none" dirty="0" smtClean="0"/>
            </a:br>
            <a:r>
              <a:rPr lang="en-US" cap="none" dirty="0" smtClean="0"/>
              <a:t>animate       --          +         +            +          +     </a:t>
            </a:r>
            <a:br>
              <a:rPr lang="en-US" cap="none" dirty="0" smtClean="0"/>
            </a:br>
            <a:r>
              <a:rPr lang="en-US" cap="none" dirty="0" smtClean="0"/>
              <a:t>human         --           +         +            --         +</a:t>
            </a:r>
            <a:br>
              <a:rPr lang="en-US" cap="none" dirty="0" smtClean="0"/>
            </a:br>
            <a:r>
              <a:rPr lang="en-US" cap="none" dirty="0" smtClean="0"/>
              <a:t>female         --           --         +            --         --</a:t>
            </a:r>
            <a:br>
              <a:rPr lang="en-US" cap="none" dirty="0" smtClean="0"/>
            </a:br>
            <a:r>
              <a:rPr lang="en-US" cap="none" dirty="0" smtClean="0"/>
              <a:t>adult            --           +         --            +         --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22068161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78823"/>
            <a:ext cx="10758851" cy="5943599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smtClean="0"/>
              <a:t>Semantic Roles</a:t>
            </a:r>
            <a:endParaRPr lang="ar-IQ" sz="5400" cap="none" dirty="0"/>
          </a:p>
        </p:txBody>
      </p:sp>
    </p:spTree>
    <p:extLst>
      <p:ext uri="{BB962C8B-B14F-4D97-AF65-F5344CB8AC3E}">
        <p14:creationId xmlns:p14="http://schemas.microsoft.com/office/powerpoint/2010/main" val="31438181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heel spokes="1"/>
      </p:transition>
    </mc:Choice>
    <mc:Fallback>
      <p:transition spd="slow">
        <p:wheel spokes="1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897" y="117566"/>
            <a:ext cx="10698479" cy="624404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cap="none" dirty="0" smtClean="0"/>
              <a:t/>
            </a:r>
            <a:br>
              <a:rPr lang="en-US" cap="none" dirty="0" smtClean="0"/>
            </a:br>
            <a:r>
              <a:rPr lang="en-US" cap="none" dirty="0" smtClean="0"/>
              <a:t>Agent </a:t>
            </a:r>
            <a:br>
              <a:rPr lang="en-US" cap="none" dirty="0" smtClean="0"/>
            </a:br>
            <a:r>
              <a:rPr lang="en-US" cap="none" dirty="0" smtClean="0"/>
              <a:t>Theme</a:t>
            </a:r>
            <a:br>
              <a:rPr lang="en-US" cap="none" dirty="0" smtClean="0"/>
            </a:br>
            <a:r>
              <a:rPr lang="en-US" cap="none" dirty="0" smtClean="0"/>
              <a:t>Instrument</a:t>
            </a:r>
            <a:br>
              <a:rPr lang="en-US" cap="none" dirty="0" smtClean="0"/>
            </a:br>
            <a:r>
              <a:rPr lang="en-US" cap="none" dirty="0" smtClean="0"/>
              <a:t>Experiencer</a:t>
            </a:r>
            <a:br>
              <a:rPr lang="en-US" cap="none" dirty="0" smtClean="0"/>
            </a:br>
            <a:r>
              <a:rPr lang="en-US" cap="none" dirty="0" smtClean="0"/>
              <a:t>Location </a:t>
            </a:r>
            <a:br>
              <a:rPr lang="en-US" cap="none" dirty="0" smtClean="0"/>
            </a:br>
            <a:r>
              <a:rPr lang="en-US" cap="none" dirty="0" smtClean="0"/>
              <a:t>Source</a:t>
            </a:r>
            <a:br>
              <a:rPr lang="en-US" cap="none" dirty="0" smtClean="0"/>
            </a:br>
            <a:r>
              <a:rPr lang="en-US" cap="none" dirty="0" smtClean="0"/>
              <a:t>Goal</a:t>
            </a:r>
            <a:br>
              <a:rPr lang="en-US" cap="none" dirty="0" smtClean="0"/>
            </a:br>
            <a:r>
              <a:rPr lang="ar-IQ" cap="none" dirty="0" smtClean="0"/>
              <a:t>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4137587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52697"/>
            <a:ext cx="10745788" cy="6126479"/>
          </a:xfrm>
        </p:spPr>
        <p:txBody>
          <a:bodyPr>
            <a:normAutofit/>
          </a:bodyPr>
          <a:lstStyle/>
          <a:p>
            <a:pPr algn="ctr"/>
            <a:r>
              <a:rPr lang="en-US" sz="5400" cap="none" dirty="0" smtClean="0"/>
              <a:t>Lexical Relations</a:t>
            </a:r>
            <a:endParaRPr lang="ar-IQ" sz="5400" cap="none" dirty="0"/>
          </a:p>
        </p:txBody>
      </p:sp>
    </p:spTree>
    <p:extLst>
      <p:ext uri="{BB962C8B-B14F-4D97-AF65-F5344CB8AC3E}">
        <p14:creationId xmlns:p14="http://schemas.microsoft.com/office/powerpoint/2010/main" val="2890654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0788" y="300446"/>
            <a:ext cx="10175965" cy="602197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cap="none" dirty="0" smtClean="0"/>
              <a:t>Synonymy</a:t>
            </a:r>
            <a:br>
              <a:rPr lang="en-US" sz="4000" cap="none" dirty="0" smtClean="0"/>
            </a:br>
            <a:r>
              <a:rPr lang="en-US" sz="4000" cap="none" dirty="0" err="1" smtClean="0"/>
              <a:t>Antonymy</a:t>
            </a:r>
            <a:r>
              <a:rPr lang="en-US" sz="4000" cap="none" dirty="0" smtClean="0"/>
              <a:t> </a:t>
            </a:r>
            <a:br>
              <a:rPr lang="en-US" sz="4000" cap="none" dirty="0" smtClean="0"/>
            </a:br>
            <a:r>
              <a:rPr lang="en-US" sz="4000" cap="none" dirty="0" smtClean="0"/>
              <a:t>Hyponymy</a:t>
            </a:r>
            <a:br>
              <a:rPr lang="en-US" sz="4000" cap="none" dirty="0" smtClean="0"/>
            </a:br>
            <a:r>
              <a:rPr lang="en-US" sz="4000" cap="none" dirty="0" smtClean="0"/>
              <a:t>Prototypes      </a:t>
            </a:r>
            <a:br>
              <a:rPr lang="en-US" sz="4000" cap="none" dirty="0" smtClean="0"/>
            </a:br>
            <a:r>
              <a:rPr lang="en-US" sz="4000" cap="none" dirty="0" smtClean="0"/>
              <a:t>Homophones and homonyms</a:t>
            </a:r>
            <a:br>
              <a:rPr lang="en-US" sz="4000" cap="none" dirty="0" smtClean="0"/>
            </a:br>
            <a:endParaRPr lang="ar-IQ" sz="4000" cap="none" dirty="0"/>
          </a:p>
        </p:txBody>
      </p:sp>
    </p:spTree>
    <p:extLst>
      <p:ext uri="{BB962C8B-B14F-4D97-AF65-F5344CB8AC3E}">
        <p14:creationId xmlns:p14="http://schemas.microsoft.com/office/powerpoint/2010/main" val="2758464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28" y="169817"/>
            <a:ext cx="8608424" cy="586522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000" cap="none" dirty="0"/>
              <a:t>polysemy</a:t>
            </a:r>
            <a:br>
              <a:rPr lang="en-US" sz="4000" cap="none" dirty="0"/>
            </a:br>
            <a:r>
              <a:rPr lang="en-US" sz="4000" cap="none" dirty="0"/>
              <a:t>World play</a:t>
            </a:r>
            <a:br>
              <a:rPr lang="en-US" sz="4000" cap="none" dirty="0"/>
            </a:br>
            <a:r>
              <a:rPr lang="en-US" sz="4000" cap="none" dirty="0"/>
              <a:t>Metonymy</a:t>
            </a:r>
            <a:br>
              <a:rPr lang="en-US" sz="4000" cap="none" dirty="0"/>
            </a:br>
            <a:r>
              <a:rPr lang="en-US" sz="4000" cap="none" dirty="0"/>
              <a:t>Collocation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6594280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588" y="365760"/>
            <a:ext cx="10236337" cy="6021977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en-US" cap="none" dirty="0" smtClean="0"/>
              <a:t>Semantics is the study of meaning of words , phrases and sentences. It focuses on what the words conventionally mean , rather than on what the individual speaker might want them to mean on a particular occasion .  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1206192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61257"/>
            <a:ext cx="10863354" cy="6309360"/>
          </a:xfrm>
        </p:spPr>
        <p:txBody>
          <a:bodyPr>
            <a:normAutofit/>
          </a:bodyPr>
          <a:lstStyle/>
          <a:p>
            <a:pPr algn="ctr"/>
            <a:r>
              <a:rPr lang="en-US" sz="4800" b="1" cap="none" dirty="0" smtClean="0"/>
              <a:t>Conceptual and associative </a:t>
            </a:r>
            <a:br>
              <a:rPr lang="en-US" sz="4800" b="1" cap="none" dirty="0" smtClean="0"/>
            </a:br>
            <a:r>
              <a:rPr lang="en-US" sz="4800" b="1" cap="none" dirty="0" smtClean="0"/>
              <a:t>meaning </a:t>
            </a:r>
            <a:endParaRPr lang="ar-IQ" sz="4800" b="1" cap="none" dirty="0"/>
          </a:p>
        </p:txBody>
      </p:sp>
    </p:spTree>
    <p:extLst>
      <p:ext uri="{BB962C8B-B14F-4D97-AF65-F5344CB8AC3E}">
        <p14:creationId xmlns:p14="http://schemas.microsoft.com/office/powerpoint/2010/main" val="365784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/>
      </p:transition>
    </mc:Choice>
    <mc:Fallback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00446"/>
            <a:ext cx="10758851" cy="6165668"/>
          </a:xfrm>
        </p:spPr>
        <p:txBody>
          <a:bodyPr>
            <a:normAutofit/>
          </a:bodyPr>
          <a:lstStyle/>
          <a:p>
            <a:r>
              <a:rPr lang="en-US" sz="4000" cap="none" dirty="0" smtClean="0"/>
              <a:t>Conceptual          literal          description </a:t>
            </a:r>
            <a:br>
              <a:rPr lang="en-US" sz="4000" cap="none" dirty="0" smtClean="0"/>
            </a:br>
            <a:r>
              <a:rPr lang="en-US" sz="4000" cap="none" dirty="0"/>
              <a:t/>
            </a:r>
            <a:br>
              <a:rPr lang="en-US" sz="4000" cap="none" dirty="0"/>
            </a:br>
            <a:r>
              <a:rPr lang="en-US" sz="4000" cap="none" dirty="0"/>
              <a:t> </a:t>
            </a:r>
            <a:r>
              <a:rPr lang="en-US" sz="4000" cap="none" dirty="0" smtClean="0"/>
              <a:t>                       ( Semantics )</a:t>
            </a:r>
            <a:endParaRPr lang="ar-IQ" sz="4000" cap="none" dirty="0"/>
          </a:p>
        </p:txBody>
      </p:sp>
      <p:sp>
        <p:nvSpPr>
          <p:cNvPr id="3" name="Right Arrow 2"/>
          <p:cNvSpPr/>
          <p:nvPr/>
        </p:nvSpPr>
        <p:spPr>
          <a:xfrm>
            <a:off x="4049484" y="2669395"/>
            <a:ext cx="978408" cy="308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4" name="Right Arrow 3"/>
          <p:cNvSpPr/>
          <p:nvPr/>
        </p:nvSpPr>
        <p:spPr>
          <a:xfrm>
            <a:off x="6754802" y="2669395"/>
            <a:ext cx="978408" cy="3089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39547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71" y="124524"/>
            <a:ext cx="12021013" cy="6657277"/>
          </a:xfrm>
        </p:spPr>
        <p:txBody>
          <a:bodyPr/>
          <a:lstStyle/>
          <a:p>
            <a:endParaRPr lang="ar-IQ" dirty="0"/>
          </a:p>
        </p:txBody>
      </p:sp>
      <p:pic>
        <p:nvPicPr>
          <p:cNvPr id="1028" name="Picture 4" descr="Pilot G2 Fine Point, Black Gel Ink Pens, Box of 12 (31020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976" y="3924301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 © Curt Carnemark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1" y="304799"/>
            <a:ext cx="5029200" cy="3352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K-SILENC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4870" y="328960"/>
            <a:ext cx="5667725" cy="312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File:Syringe and hypodermic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3756" y="4670269"/>
            <a:ext cx="7620000" cy="1314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556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fad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0263" y="378823"/>
            <a:ext cx="11299371" cy="6048103"/>
          </a:xfrm>
        </p:spPr>
        <p:txBody>
          <a:bodyPr/>
          <a:lstStyle/>
          <a:p>
            <a:r>
              <a:rPr lang="en-US" cap="none" dirty="0" smtClean="0"/>
              <a:t>Associative           Personal           Intended</a:t>
            </a:r>
            <a:br>
              <a:rPr lang="en-US" cap="none" dirty="0" smtClean="0"/>
            </a:br>
            <a:r>
              <a:rPr lang="en-US" cap="none" dirty="0"/>
              <a:t/>
            </a:r>
            <a:br>
              <a:rPr lang="en-US" cap="none" dirty="0"/>
            </a:br>
            <a:r>
              <a:rPr lang="en-US" cap="none" dirty="0" smtClean="0"/>
              <a:t>                           ( Pragmatics )</a:t>
            </a:r>
            <a:br>
              <a:rPr lang="en-US" cap="none" dirty="0" smtClean="0"/>
            </a:br>
            <a:r>
              <a:rPr lang="en-US" cap="none" dirty="0" smtClean="0"/>
              <a:t> </a:t>
            </a:r>
            <a:endParaRPr lang="ar-IQ" cap="none" dirty="0"/>
          </a:p>
        </p:txBody>
      </p:sp>
      <p:sp>
        <p:nvSpPr>
          <p:cNvPr id="4" name="Right Arrow 3"/>
          <p:cNvSpPr/>
          <p:nvPr/>
        </p:nvSpPr>
        <p:spPr>
          <a:xfrm>
            <a:off x="3252652" y="2475084"/>
            <a:ext cx="978408" cy="3272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Right Arrow 4"/>
          <p:cNvSpPr/>
          <p:nvPr/>
        </p:nvSpPr>
        <p:spPr>
          <a:xfrm>
            <a:off x="6532735" y="2435896"/>
            <a:ext cx="978408" cy="3664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4493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444137"/>
            <a:ext cx="10824165" cy="594359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cap="none" dirty="0" smtClean="0"/>
              <a:t>Water is life itself .</a:t>
            </a:r>
            <a:br>
              <a:rPr lang="en-US" cap="none" dirty="0" smtClean="0"/>
            </a:br>
            <a:r>
              <a:rPr lang="en-US" cap="none" dirty="0" smtClean="0"/>
              <a:t>Weapon is a curse.</a:t>
            </a:r>
            <a:br>
              <a:rPr lang="en-US" cap="none" dirty="0" smtClean="0"/>
            </a:br>
            <a:r>
              <a:rPr lang="en-US" cap="none" dirty="0" smtClean="0"/>
              <a:t>Pen is knowledge. ( a cigarette )</a:t>
            </a:r>
            <a:br>
              <a:rPr lang="en-US" cap="none" dirty="0" smtClean="0"/>
            </a:br>
            <a:r>
              <a:rPr lang="en-US" cap="none" dirty="0" smtClean="0"/>
              <a:t>A needle means pain but for some cure.</a:t>
            </a:r>
            <a:endParaRPr lang="ar-IQ" cap="none" dirty="0"/>
          </a:p>
        </p:txBody>
      </p:sp>
    </p:spTree>
    <p:extLst>
      <p:ext uri="{BB962C8B-B14F-4D97-AF65-F5344CB8AC3E}">
        <p14:creationId xmlns:p14="http://schemas.microsoft.com/office/powerpoint/2010/main" val="252618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39634"/>
            <a:ext cx="10889479" cy="5654765"/>
          </a:xfrm>
        </p:spPr>
        <p:txBody>
          <a:bodyPr>
            <a:normAutofit/>
          </a:bodyPr>
          <a:lstStyle/>
          <a:p>
            <a:pPr algn="ctr"/>
            <a:r>
              <a:rPr lang="en-US" sz="5400" b="1" cap="none" dirty="0" smtClean="0"/>
              <a:t>Semantic Features</a:t>
            </a:r>
            <a:endParaRPr lang="ar-IQ" sz="5400" b="1" cap="none" dirty="0"/>
          </a:p>
        </p:txBody>
      </p:sp>
    </p:spTree>
    <p:extLst>
      <p:ext uri="{BB962C8B-B14F-4D97-AF65-F5344CB8AC3E}">
        <p14:creationId xmlns:p14="http://schemas.microsoft.com/office/powerpoint/2010/main" val="4215454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pull/>
      </p:transition>
    </mc:Choice>
    <mc:Fallback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2698"/>
            <a:ext cx="11181806" cy="6139542"/>
          </a:xfrm>
        </p:spPr>
        <p:txBody>
          <a:bodyPr>
            <a:normAutofit/>
          </a:bodyPr>
          <a:lstStyle/>
          <a:p>
            <a:r>
              <a:rPr lang="en-US" sz="4000" cap="none" dirty="0" smtClean="0"/>
              <a:t>        The television drank my water.</a:t>
            </a:r>
            <a:br>
              <a:rPr lang="en-US" sz="4000" cap="none" dirty="0" smtClean="0"/>
            </a:br>
            <a:r>
              <a:rPr lang="en-US" sz="4000" cap="none" dirty="0"/>
              <a:t/>
            </a:r>
            <a:br>
              <a:rPr lang="en-US" sz="4000" cap="none" dirty="0"/>
            </a:br>
            <a:r>
              <a:rPr lang="en-US" sz="4000" cap="none" dirty="0" smtClean="0"/>
              <a:t>        His dog writes poetry.</a:t>
            </a:r>
            <a:endParaRPr lang="ar-IQ" sz="4000" cap="none" dirty="0"/>
          </a:p>
        </p:txBody>
      </p:sp>
    </p:spTree>
    <p:extLst>
      <p:ext uri="{BB962C8B-B14F-4D97-AF65-F5344CB8AC3E}">
        <p14:creationId xmlns:p14="http://schemas.microsoft.com/office/powerpoint/2010/main" val="414997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 HD-RCD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FA9C1F"/>
      </a:accent2>
      <a:accent3>
        <a:srgbClr val="D9BB55"/>
      </a:accent3>
      <a:accent4>
        <a:srgbClr val="829551"/>
      </a:accent4>
      <a:accent5>
        <a:srgbClr val="58A28B"/>
      </a:accent5>
      <a:accent6>
        <a:srgbClr val="426480"/>
      </a:accent6>
      <a:hlink>
        <a:srgbClr val="460402"/>
      </a:hlink>
      <a:folHlink>
        <a:srgbClr val="991111"/>
      </a:folHlink>
    </a:clrScheme>
    <a:fontScheme name="Slice HD-RCD">
      <a:majorFont>
        <a:latin typeface="Century Gothic" panose="020B0502020202020204"/>
        <a:ea typeface=""/>
        <a:cs typeface=""/>
      </a:majorFont>
      <a:minorFont>
        <a:latin typeface="Century Gothic" panose="020B0502020202020204"/>
        <a:ea typeface=""/>
        <a:cs typeface=""/>
      </a:minorFont>
    </a:fontScheme>
    <a:fmtScheme name="Slice HD-RCD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5B455038-2D40-4EDC-987D-D1713396ED9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291</TotalTime>
  <Words>75</Words>
  <Application>Microsoft Office PowerPoint</Application>
  <PresentationFormat>Custom</PresentationFormat>
  <Paragraphs>14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Century Gothic</vt:lpstr>
      <vt:lpstr>Lucida Grande</vt:lpstr>
      <vt:lpstr>Trebuchet MS</vt:lpstr>
      <vt:lpstr>Slice</vt:lpstr>
      <vt:lpstr>SEMANTICS</vt:lpstr>
      <vt:lpstr>Semantics is the study of meaning of words , phrases and sentences. It focuses on what the words conventionally mean , rather than on what the individual speaker might want them to mean on a particular occasion .  </vt:lpstr>
      <vt:lpstr>Conceptual and associative  meaning </vt:lpstr>
      <vt:lpstr>Conceptual          literal          description                           ( Semantics )</vt:lpstr>
      <vt:lpstr>PowerPoint Presentation</vt:lpstr>
      <vt:lpstr>Associative           Personal           Intended                             ( Pragmatics )  </vt:lpstr>
      <vt:lpstr>Water is life itself . Weapon is a curse. Pen is knowledge. ( a cigarette ) A needle means pain but for some cure.</vt:lpstr>
      <vt:lpstr>Semantic Features</vt:lpstr>
      <vt:lpstr>        The television drank my water.          His dog writes poetry.</vt:lpstr>
      <vt:lpstr>                    pen    man      girl    horse    boy                     ----------------------------------------------- animate       --          +         +            +          +      human         --           +         +            --         + female         --           --         +            --         -- adult            --           +         --            +         --</vt:lpstr>
      <vt:lpstr>Semantic Roles</vt:lpstr>
      <vt:lpstr> Agent  Theme Instrument Experiencer Location  Source Goal  </vt:lpstr>
      <vt:lpstr>Lexical Relations</vt:lpstr>
      <vt:lpstr>Synonymy Antonymy  Hyponymy Prototypes       Homophones and homonyms </vt:lpstr>
      <vt:lpstr>polysemy World play Metonymy Collocation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SEMANTICS</dc:title>
  <dc:creator>English</dc:creator>
  <cp:lastModifiedBy>English</cp:lastModifiedBy>
  <cp:revision>24</cp:revision>
  <dcterms:created xsi:type="dcterms:W3CDTF">2012-11-09T13:54:11Z</dcterms:created>
  <dcterms:modified xsi:type="dcterms:W3CDTF">2012-11-10T18:42:10Z</dcterms:modified>
</cp:coreProperties>
</file>